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Zen Dots" panose="020B0604020202020204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ece2afc1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36ece2afc1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ece2afc1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36ece2afc1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6ece2afc17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36ece2afc17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6ece2afc1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36ece2afc1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6ece2afc17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g36ece2afc17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6ece2afc17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36ece2afc17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-1281435" y="1759303"/>
            <a:ext cx="18848544" cy="7984929"/>
          </a:xfrm>
          <a:custGeom>
            <a:avLst/>
            <a:gdLst/>
            <a:ahLst/>
            <a:cxnLst/>
            <a:rect l="l" t="t" r="r" b="b"/>
            <a:pathLst>
              <a:path w="18848544" h="7984929" extrusionOk="0">
                <a:moveTo>
                  <a:pt x="0" y="0"/>
                </a:moveTo>
                <a:lnTo>
                  <a:pt x="18848544" y="0"/>
                </a:lnTo>
                <a:lnTo>
                  <a:pt x="18848544" y="7984928"/>
                </a:lnTo>
                <a:lnTo>
                  <a:pt x="0" y="79849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1066800" y="1257300"/>
            <a:ext cx="15667200" cy="19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lt1"/>
                </a:solidFill>
                <a:latin typeface="Zen Dots"/>
                <a:ea typeface="Zen Dots"/>
                <a:cs typeface="Zen Dots"/>
                <a:sym typeface="Zen Dots"/>
              </a:rPr>
              <a:t>Educational RAG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lt1"/>
                </a:solidFill>
                <a:latin typeface="Zen Dots"/>
                <a:ea typeface="Zen Dots"/>
                <a:cs typeface="Zen Dots"/>
                <a:sym typeface="Zen Dots"/>
              </a:rPr>
              <a:t>Question Answering System</a:t>
            </a:r>
            <a:endParaRPr sz="6000" dirty="0">
              <a:solidFill>
                <a:schemeClr val="lt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8007775" y="7195125"/>
            <a:ext cx="8620500" cy="15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Presented By: Jaykumar Chaudhary (2022DC04341)</a:t>
            </a:r>
            <a:endParaRPr sz="2000"/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BITS Examiner: Jayalakshmi Natarajan ma’am</a:t>
            </a:r>
            <a:endParaRPr sz="2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Supervisor: Mr. Lalkar Eknath Chhadawelkar</a:t>
            </a:r>
            <a:endParaRPr sz="2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1066800" y="4229100"/>
            <a:ext cx="8976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u="none" strike="noStrike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From classic to modern Pipeline</a:t>
            </a:r>
            <a:endParaRPr/>
          </a:p>
        </p:txBody>
      </p:sp>
      <p:cxnSp>
        <p:nvCxnSpPr>
          <p:cNvPr id="88" name="Google Shape;88;p13"/>
          <p:cNvCxnSpPr/>
          <p:nvPr/>
        </p:nvCxnSpPr>
        <p:spPr>
          <a:xfrm>
            <a:off x="1089700" y="3671000"/>
            <a:ext cx="15682800" cy="567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/>
          <p:nvPr/>
        </p:nvSpPr>
        <p:spPr>
          <a:xfrm rot="-425908">
            <a:off x="8644170" y="6786580"/>
            <a:ext cx="10339602" cy="3545442"/>
          </a:xfrm>
          <a:custGeom>
            <a:avLst/>
            <a:gdLst/>
            <a:ahLst/>
            <a:cxnLst/>
            <a:rect l="l" t="t" r="r" b="b"/>
            <a:pathLst>
              <a:path w="12791109" h="6930455" extrusionOk="0">
                <a:moveTo>
                  <a:pt x="0" y="0"/>
                </a:moveTo>
                <a:lnTo>
                  <a:pt x="12791109" y="0"/>
                </a:lnTo>
                <a:lnTo>
                  <a:pt x="12791109" y="6930456"/>
                </a:lnTo>
                <a:lnTo>
                  <a:pt x="0" y="69304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2"/>
          <p:cNvSpPr txBox="1"/>
          <p:nvPr/>
        </p:nvSpPr>
        <p:spPr>
          <a:xfrm>
            <a:off x="909300" y="958100"/>
            <a:ext cx="15565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Work Done till Mid-Semester</a:t>
            </a:r>
            <a:endParaRPr sz="6000"/>
          </a:p>
        </p:txBody>
      </p:sp>
      <p:sp>
        <p:nvSpPr>
          <p:cNvPr id="4" name="TextBox 3"/>
          <p:cNvSpPr txBox="1"/>
          <p:nvPr/>
        </p:nvSpPr>
        <p:spPr>
          <a:xfrm>
            <a:off x="1008529" y="2514600"/>
            <a:ext cx="15181730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200" dirty="0">
                <a:solidFill>
                  <a:schemeClr val="accent3">
                    <a:lumMod val="75000"/>
                  </a:schemeClr>
                </a:solidFill>
                <a:latin typeface="Poppins" panose="020B0604020202020204" charset="0"/>
                <a:cs typeface="Poppins" panose="020B0604020202020204" charset="0"/>
              </a:rPr>
              <a:t>Developed a classic QA baseline pipeline using Sentence-BERT embeddings, FAISS retrieval, and BERT reader.</a:t>
            </a:r>
            <a:br>
              <a:rPr lang="en-US" altLang="en-US" sz="2200" dirty="0">
                <a:solidFill>
                  <a:schemeClr val="accent3">
                    <a:lumMod val="75000"/>
                  </a:schemeClr>
                </a:solidFill>
                <a:latin typeface="Poppins" panose="020B0604020202020204" charset="0"/>
                <a:cs typeface="Poppins" panose="020B0604020202020204" charset="0"/>
              </a:rPr>
            </a:br>
            <a:endParaRPr lang="en-US" altLang="en-US" sz="2200" dirty="0">
              <a:solidFill>
                <a:schemeClr val="accent3">
                  <a:lumMod val="75000"/>
                </a:schemeClr>
              </a:solidFill>
              <a:latin typeface="Poppins" panose="020B0604020202020204" charset="0"/>
              <a:cs typeface="Poppins" panose="020B0604020202020204" charset="0"/>
            </a:endParaRP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200" dirty="0">
                <a:solidFill>
                  <a:schemeClr val="accent3">
                    <a:lumMod val="75000"/>
                  </a:schemeClr>
                </a:solidFill>
                <a:latin typeface="Poppins" panose="020B0604020202020204" charset="0"/>
                <a:cs typeface="Poppins" panose="020B0604020202020204" charset="0"/>
              </a:rPr>
              <a:t>Designed and implemented a modular, LLM-powered Educational RAG system with LangChain orchestration(Groq and Gemini integration).</a:t>
            </a:r>
            <a:br>
              <a:rPr lang="en-US" altLang="en-US" sz="2200" dirty="0">
                <a:solidFill>
                  <a:schemeClr val="accent3">
                    <a:lumMod val="75000"/>
                  </a:schemeClr>
                </a:solidFill>
                <a:latin typeface="Poppins" panose="020B0604020202020204" charset="0"/>
                <a:cs typeface="Poppins" panose="020B0604020202020204" charset="0"/>
              </a:rPr>
            </a:br>
            <a:endParaRPr lang="en-US" altLang="en-US" sz="2200" dirty="0">
              <a:solidFill>
                <a:schemeClr val="accent3">
                  <a:lumMod val="75000"/>
                </a:schemeClr>
              </a:solidFill>
              <a:latin typeface="Poppins" panose="020B0604020202020204" charset="0"/>
              <a:cs typeface="Poppins" panose="020B0604020202020204" charset="0"/>
            </a:endParaRP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200" dirty="0">
                <a:solidFill>
                  <a:schemeClr val="accent3">
                    <a:lumMod val="75000"/>
                  </a:schemeClr>
                </a:solidFill>
                <a:latin typeface="Poppins" panose="020B0604020202020204" charset="0"/>
                <a:cs typeface="Poppins" panose="020B0604020202020204" charset="0"/>
              </a:rPr>
              <a:t>Integrated advanced chunking, embedding (FastEmbed/BAAI), and persistent vector storage (ChromaDB).</a:t>
            </a:r>
            <a:br>
              <a:rPr lang="en-US" altLang="en-US" sz="2200" dirty="0">
                <a:solidFill>
                  <a:schemeClr val="accent3">
                    <a:lumMod val="75000"/>
                  </a:schemeClr>
                </a:solidFill>
                <a:latin typeface="Poppins" panose="020B0604020202020204" charset="0"/>
                <a:cs typeface="Poppins" panose="020B0604020202020204" charset="0"/>
              </a:rPr>
            </a:br>
            <a:endParaRPr lang="en-US" altLang="en-US" sz="2200" dirty="0">
              <a:solidFill>
                <a:schemeClr val="accent3">
                  <a:lumMod val="75000"/>
                </a:schemeClr>
              </a:solidFill>
              <a:latin typeface="Poppins" panose="020B0604020202020204" charset="0"/>
              <a:cs typeface="Poppins" panose="020B0604020202020204" charset="0"/>
            </a:endParaRPr>
          </a:p>
          <a:p>
            <a:pPr marL="457200" indent="-4572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200" dirty="0">
                <a:solidFill>
                  <a:schemeClr val="accent3">
                    <a:lumMod val="75000"/>
                  </a:schemeClr>
                </a:solidFill>
                <a:latin typeface="Poppins" panose="020B0604020202020204" charset="0"/>
                <a:cs typeface="Poppins" panose="020B0604020202020204" charset="0"/>
              </a:rPr>
              <a:t>Built an interactive demo application for real-time QA over uploaded academic PDFs.</a:t>
            </a:r>
            <a:br>
              <a:rPr lang="en-US" altLang="en-US" sz="2200" dirty="0">
                <a:solidFill>
                  <a:schemeClr val="accent3">
                    <a:lumMod val="75000"/>
                  </a:schemeClr>
                </a:solidFill>
                <a:latin typeface="Poppins" panose="020B0604020202020204" charset="0"/>
                <a:cs typeface="Poppins" panose="020B0604020202020204" charset="0"/>
              </a:rPr>
            </a:br>
            <a:endParaRPr lang="en-US" altLang="en-US" sz="2200" dirty="0">
              <a:solidFill>
                <a:schemeClr val="accent3">
                  <a:lumMod val="75000"/>
                </a:schemeClr>
              </a:solidFill>
              <a:latin typeface="Poppins" panose="020B0604020202020204" charset="0"/>
              <a:cs typeface="Poppins" panose="020B0604020202020204" charset="0"/>
            </a:endParaRP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200" dirty="0">
                <a:solidFill>
                  <a:schemeClr val="accent3">
                    <a:lumMod val="75000"/>
                  </a:schemeClr>
                </a:solidFill>
                <a:latin typeface="Poppins" panose="020B0604020202020204" charset="0"/>
                <a:cs typeface="Poppins" panose="020B0604020202020204" charset="0"/>
              </a:rPr>
              <a:t>Conducted initial evaluations, demonstrating improved answer quality and user experience with the modern pipeline.</a:t>
            </a:r>
          </a:p>
          <a:p>
            <a:endParaRPr lang="en-US" sz="2800" dirty="0">
              <a:solidFill>
                <a:schemeClr val="bg1"/>
              </a:solidFill>
              <a:latin typeface="Poppins" panose="020B0604020202020204" charset="0"/>
              <a:cs typeface="Poppins" panose="020B060402020202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/>
          <p:nvPr/>
        </p:nvSpPr>
        <p:spPr>
          <a:xfrm rot="2147325">
            <a:off x="10557942" y="1230763"/>
            <a:ext cx="7890922" cy="10689673"/>
          </a:xfrm>
          <a:custGeom>
            <a:avLst/>
            <a:gdLst/>
            <a:ahLst/>
            <a:cxnLst/>
            <a:rect l="l" t="t" r="r" b="b"/>
            <a:pathLst>
              <a:path w="7890922" h="10689673" extrusionOk="0">
                <a:moveTo>
                  <a:pt x="0" y="0"/>
                </a:moveTo>
                <a:lnTo>
                  <a:pt x="7890922" y="0"/>
                </a:lnTo>
                <a:lnTo>
                  <a:pt x="7890922" y="10689673"/>
                </a:lnTo>
                <a:lnTo>
                  <a:pt x="0" y="1068967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1028700" y="5200650"/>
            <a:ext cx="78321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3"/>
          <p:cNvSpPr txBox="1"/>
          <p:nvPr/>
        </p:nvSpPr>
        <p:spPr>
          <a:xfrm>
            <a:off x="909300" y="958100"/>
            <a:ext cx="15565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Road Ahead</a:t>
            </a:r>
            <a:endParaRPr sz="6000"/>
          </a:p>
        </p:txBody>
      </p:sp>
      <p:sp>
        <p:nvSpPr>
          <p:cNvPr id="171" name="Google Shape;171;p23"/>
          <p:cNvSpPr txBox="1"/>
          <p:nvPr/>
        </p:nvSpPr>
        <p:spPr>
          <a:xfrm>
            <a:off x="762000" y="2514600"/>
            <a:ext cx="16685400" cy="4821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"/>
              <a:buChar char="●"/>
            </a:pPr>
            <a:r>
              <a:rPr lang="en-US" sz="2200" b="1" dirty="0">
                <a:solidFill>
                  <a:schemeClr val="bg1"/>
                </a:solidFill>
                <a:latin typeface="Poppins" panose="020B0604020202020204" charset="0"/>
                <a:ea typeface="Poppins"/>
                <a:cs typeface="Poppins" panose="020B0604020202020204" charset="0"/>
                <a:sym typeface="Poppins"/>
              </a:rPr>
              <a:t>Explore local LLMs (Ollama) for privacy/deployment</a:t>
            </a:r>
            <a:br>
              <a:rPr lang="en-US" sz="2200" dirty="0">
                <a:solidFill>
                  <a:schemeClr val="bg1"/>
                </a:solidFill>
                <a:latin typeface="Poppins" panose="020B0604020202020204" charset="0"/>
                <a:ea typeface="Poppins"/>
                <a:cs typeface="Poppins" panose="020B0604020202020204" charset="0"/>
                <a:sym typeface="Poppins"/>
              </a:rPr>
            </a:br>
            <a:endParaRPr sz="2200" dirty="0">
              <a:solidFill>
                <a:schemeClr val="bg1"/>
              </a:solidFill>
              <a:latin typeface="Poppins" panose="020B0604020202020204" charset="0"/>
              <a:ea typeface="Poppins"/>
              <a:cs typeface="Poppins" panose="020B0604020202020204" charset="0"/>
              <a:sym typeface="Poppins"/>
            </a:endParaRPr>
          </a:p>
          <a:p>
            <a:pPr marL="457200" lvl="0" indent="-406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"/>
              <a:buChar char="●"/>
            </a:pPr>
            <a:r>
              <a:rPr lang="en-US" sz="2200" b="1" dirty="0">
                <a:solidFill>
                  <a:schemeClr val="bg1"/>
                </a:solidFill>
                <a:latin typeface="Poppins" panose="020B0604020202020204" charset="0"/>
                <a:ea typeface="Poppins"/>
                <a:cs typeface="Poppins" panose="020B0604020202020204" charset="0"/>
                <a:sym typeface="Poppins"/>
              </a:rPr>
              <a:t>Better question generation &amp; context expansion</a:t>
            </a:r>
            <a:br>
              <a:rPr lang="en-US" sz="2200" dirty="0">
                <a:solidFill>
                  <a:schemeClr val="bg1"/>
                </a:solidFill>
                <a:latin typeface="Poppins" panose="020B0604020202020204" charset="0"/>
                <a:ea typeface="Poppins"/>
                <a:cs typeface="Poppins" panose="020B0604020202020204" charset="0"/>
                <a:sym typeface="Poppins"/>
              </a:rPr>
            </a:br>
            <a:endParaRPr sz="2200" dirty="0">
              <a:solidFill>
                <a:schemeClr val="bg1"/>
              </a:solidFill>
              <a:latin typeface="Poppins" panose="020B0604020202020204" charset="0"/>
              <a:ea typeface="Poppins"/>
              <a:cs typeface="Poppins" panose="020B0604020202020204" charset="0"/>
              <a:sym typeface="Poppins"/>
            </a:endParaRPr>
          </a:p>
          <a:p>
            <a:pPr marL="457200" lvl="0" indent="-406400">
              <a:lnSpc>
                <a:spcPct val="115000"/>
              </a:lnSpc>
              <a:buClr>
                <a:schemeClr val="lt1"/>
              </a:buClr>
              <a:buSzPts val="2800"/>
              <a:buFont typeface="Poppins"/>
              <a:buChar char="●"/>
            </a:pPr>
            <a:r>
              <a:rPr lang="en-US" sz="2200" b="1" dirty="0">
                <a:solidFill>
                  <a:schemeClr val="bg1"/>
                </a:solidFill>
                <a:latin typeface="Poppins" panose="020B0604020202020204" charset="0"/>
                <a:cs typeface="Poppins" panose="020B0604020202020204" charset="0"/>
              </a:rPr>
              <a:t>Automated Question Generation from Academic Documents</a:t>
            </a:r>
            <a:br>
              <a:rPr lang="en-US" sz="2200" b="1" dirty="0">
                <a:solidFill>
                  <a:schemeClr val="bg1"/>
                </a:solidFill>
                <a:latin typeface="Poppins" panose="020B0604020202020204" charset="0"/>
                <a:cs typeface="Poppins" panose="020B0604020202020204" charset="0"/>
              </a:rPr>
            </a:br>
            <a:endParaRPr lang="en-US" sz="2200" b="1" dirty="0">
              <a:solidFill>
                <a:schemeClr val="bg1"/>
              </a:solidFill>
              <a:latin typeface="Poppins" panose="020B0604020202020204" charset="0"/>
              <a:cs typeface="Poppins" panose="020B0604020202020204" charset="0"/>
            </a:endParaRPr>
          </a:p>
          <a:p>
            <a:pPr marL="457200" lvl="0" indent="-406400">
              <a:lnSpc>
                <a:spcPct val="115000"/>
              </a:lnSpc>
              <a:buClr>
                <a:schemeClr val="lt1"/>
              </a:buClr>
              <a:buSzPts val="2800"/>
              <a:buFont typeface="Poppins"/>
              <a:buChar char="●"/>
            </a:pPr>
            <a:r>
              <a:rPr lang="en-US" sz="2200" b="1" dirty="0">
                <a:solidFill>
                  <a:schemeClr val="bg1"/>
                </a:solidFill>
                <a:latin typeface="Poppins" panose="020B0604020202020204" charset="0"/>
                <a:ea typeface="Poppins"/>
                <a:cs typeface="Poppins" panose="020B0604020202020204" charset="0"/>
                <a:sym typeface="Poppins"/>
              </a:rPr>
              <a:t>Advanced PDF Parsing  using LlamaParse</a:t>
            </a:r>
            <a:br>
              <a:rPr lang="en-US" sz="2200" b="1" dirty="0">
                <a:solidFill>
                  <a:schemeClr val="bg1"/>
                </a:solidFill>
                <a:latin typeface="Poppins" panose="020B0604020202020204" charset="0"/>
                <a:ea typeface="Poppins"/>
                <a:cs typeface="Poppins" panose="020B0604020202020204" charset="0"/>
                <a:sym typeface="Poppins"/>
              </a:rPr>
            </a:br>
            <a:endParaRPr sz="2200" b="1" dirty="0">
              <a:solidFill>
                <a:schemeClr val="bg1"/>
              </a:solidFill>
              <a:latin typeface="Poppins" panose="020B0604020202020204" charset="0"/>
              <a:ea typeface="Poppins"/>
              <a:cs typeface="Poppins" panose="020B0604020202020204" charset="0"/>
              <a:sym typeface="Poppins"/>
            </a:endParaRPr>
          </a:p>
          <a:p>
            <a:pPr marL="457200" lvl="0" indent="-406400" algn="just">
              <a:lnSpc>
                <a:spcPct val="115000"/>
              </a:lnSpc>
              <a:buClr>
                <a:schemeClr val="lt1"/>
              </a:buClr>
              <a:buSzPts val="2800"/>
              <a:buFont typeface="Poppins"/>
              <a:buChar char="●"/>
            </a:pPr>
            <a:r>
              <a:rPr lang="en-US" sz="2200" b="1" dirty="0">
                <a:solidFill>
                  <a:schemeClr val="bg1"/>
                </a:solidFill>
                <a:latin typeface="Poppins" panose="020B0604020202020204" charset="0"/>
                <a:cs typeface="Poppins" panose="020B0604020202020204" charset="0"/>
              </a:rPr>
              <a:t>Comprehensive Evaluation with RAGAS</a:t>
            </a:r>
          </a:p>
          <a:p>
            <a:pPr marL="50800" lvl="0" algn="just">
              <a:lnSpc>
                <a:spcPct val="115000"/>
              </a:lnSpc>
              <a:buClr>
                <a:schemeClr val="lt1"/>
              </a:buClr>
              <a:buSzPts val="2800"/>
            </a:pPr>
            <a:endParaRPr lang="en-US" sz="2200" b="1" dirty="0">
              <a:solidFill>
                <a:schemeClr val="bg1"/>
              </a:solidFill>
              <a:latin typeface="Poppins" panose="020B0604020202020204" charset="0"/>
              <a:cs typeface="Poppins" panose="020B0604020202020204" charset="0"/>
            </a:endParaRPr>
          </a:p>
          <a:p>
            <a:pPr marL="457200" lvl="0" indent="-406400" algn="just">
              <a:lnSpc>
                <a:spcPct val="115000"/>
              </a:lnSpc>
              <a:buClr>
                <a:schemeClr val="lt1"/>
              </a:buClr>
              <a:buSzPts val="2800"/>
              <a:buFont typeface="Poppins"/>
              <a:buChar char="●"/>
            </a:pPr>
            <a:r>
              <a:rPr lang="en-US" sz="2200" b="1" dirty="0">
                <a:solidFill>
                  <a:schemeClr val="bg1"/>
                </a:solidFill>
                <a:latin typeface="Poppins" panose="020B0604020202020204" charset="0"/>
                <a:ea typeface="Poppins"/>
                <a:cs typeface="Poppins" panose="020B0604020202020204" charset="0"/>
                <a:sym typeface="Poppins"/>
              </a:rPr>
              <a:t>user feedback &amp; scalability</a:t>
            </a:r>
            <a:endParaRPr sz="2200" dirty="0">
              <a:solidFill>
                <a:schemeClr val="bg1"/>
              </a:solidFill>
              <a:latin typeface="Poppins" panose="020B0604020202020204" charset="0"/>
              <a:ea typeface="Poppins"/>
              <a:cs typeface="Poppins" panose="020B0604020202020204" charset="0"/>
              <a:sym typeface="Poppins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/>
          <p:nvPr/>
        </p:nvSpPr>
        <p:spPr>
          <a:xfrm>
            <a:off x="-1281435" y="1759303"/>
            <a:ext cx="18848544" cy="7984929"/>
          </a:xfrm>
          <a:custGeom>
            <a:avLst/>
            <a:gdLst/>
            <a:ahLst/>
            <a:cxnLst/>
            <a:rect l="l" t="t" r="r" b="b"/>
            <a:pathLst>
              <a:path w="18848544" h="7984929" extrusionOk="0">
                <a:moveTo>
                  <a:pt x="0" y="0"/>
                </a:moveTo>
                <a:lnTo>
                  <a:pt x="18848544" y="0"/>
                </a:lnTo>
                <a:lnTo>
                  <a:pt x="18848544" y="7984928"/>
                </a:lnTo>
                <a:lnTo>
                  <a:pt x="0" y="79849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4"/>
          <p:cNvSpPr txBox="1"/>
          <p:nvPr/>
        </p:nvSpPr>
        <p:spPr>
          <a:xfrm>
            <a:off x="2620800" y="3470415"/>
            <a:ext cx="15667200" cy="20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421" dirty="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Thank You !</a:t>
            </a:r>
            <a:endParaRPr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/>
          <p:nvPr/>
        </p:nvSpPr>
        <p:spPr>
          <a:xfrm rot="1192150">
            <a:off x="-612761" y="6771138"/>
            <a:ext cx="6915448" cy="5104858"/>
          </a:xfrm>
          <a:custGeom>
            <a:avLst/>
            <a:gdLst/>
            <a:ahLst/>
            <a:cxnLst/>
            <a:rect l="l" t="t" r="r" b="b"/>
            <a:pathLst>
              <a:path w="6915448" h="5104858" extrusionOk="0">
                <a:moveTo>
                  <a:pt x="0" y="0"/>
                </a:moveTo>
                <a:lnTo>
                  <a:pt x="6915449" y="0"/>
                </a:lnTo>
                <a:lnTo>
                  <a:pt x="6915449" y="5104858"/>
                </a:lnTo>
                <a:lnTo>
                  <a:pt x="0" y="51048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909300" y="958100"/>
            <a:ext cx="15565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Why is Educational QA Hard?</a:t>
            </a:r>
            <a:endParaRPr sz="6000"/>
          </a:p>
        </p:txBody>
      </p:sp>
      <p:sp>
        <p:nvSpPr>
          <p:cNvPr id="96" name="Google Shape;96;p14"/>
          <p:cNvSpPr txBox="1"/>
          <p:nvPr/>
        </p:nvSpPr>
        <p:spPr>
          <a:xfrm>
            <a:off x="1028700" y="2655100"/>
            <a:ext cx="15065100" cy="6032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064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Huge amount of academic content (PDFs, handouts, notes)</a:t>
            </a:r>
            <a:br>
              <a:rPr lang="en-US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Students today face information overload from a wide variety of course materials, often spread across hundreds of pages.</a:t>
            </a:r>
            <a:b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Students struggle to find precise, contextual answers</a:t>
            </a:r>
            <a:br>
              <a:rPr lang="en-US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Locating specific, reliable answers is time-consuming and frustrating with so many unstructured documents.</a:t>
            </a:r>
            <a:b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Classic keyword search is not enough</a:t>
            </a:r>
            <a:endParaRPr sz="2800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search tools can’t understand context or academic nuance, often missing the most relevant explanations.</a:t>
            </a: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76000" y="521825"/>
            <a:ext cx="2718575" cy="2503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 rot="-1432517">
            <a:off x="9242250" y="-1019201"/>
            <a:ext cx="10900303" cy="6579820"/>
          </a:xfrm>
          <a:custGeom>
            <a:avLst/>
            <a:gdLst/>
            <a:ahLst/>
            <a:cxnLst/>
            <a:rect l="l" t="t" r="r" b="b"/>
            <a:pathLst>
              <a:path w="10893497" h="6575711" extrusionOk="0">
                <a:moveTo>
                  <a:pt x="0" y="0"/>
                </a:moveTo>
                <a:lnTo>
                  <a:pt x="10893497" y="0"/>
                </a:lnTo>
                <a:lnTo>
                  <a:pt x="10893497" y="6575711"/>
                </a:lnTo>
                <a:lnTo>
                  <a:pt x="0" y="6575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70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909300" y="958100"/>
            <a:ext cx="15565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Project Goals</a:t>
            </a:r>
            <a:endParaRPr sz="6000"/>
          </a:p>
        </p:txBody>
      </p:sp>
      <p:sp>
        <p:nvSpPr>
          <p:cNvPr id="105" name="Google Shape;105;p15"/>
          <p:cNvSpPr txBox="1"/>
          <p:nvPr/>
        </p:nvSpPr>
        <p:spPr>
          <a:xfrm>
            <a:off x="1028700" y="2655100"/>
            <a:ext cx="15065100" cy="6032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064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Enable students to ask natural questions over their own study material</a:t>
            </a:r>
            <a:br>
              <a:rPr lang="en-US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system is designed to let users type real questions and get meaningful answers from their course documents.</a:t>
            </a:r>
            <a:b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Compare classic BERT-based QA with modern, modular RAG pipeline</a:t>
            </a:r>
            <a:b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We benchmarked a traditional QA setup against a state-of-the-art Retrieval-Augmented Generation approach.</a:t>
            </a:r>
            <a:b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Deliver explainable, context-rich answers</a:t>
            </a:r>
            <a:b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goal is not just to provide answers, but to ensure they are well-explained, context-aware, and trustworthy.</a:t>
            </a: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 rot="1193110">
            <a:off x="-613330" y="6771394"/>
            <a:ext cx="6912681" cy="5102816"/>
          </a:xfrm>
          <a:custGeom>
            <a:avLst/>
            <a:gdLst/>
            <a:ahLst/>
            <a:cxnLst/>
            <a:rect l="l" t="t" r="r" b="b"/>
            <a:pathLst>
              <a:path w="6915448" h="5104858" extrusionOk="0">
                <a:moveTo>
                  <a:pt x="0" y="0"/>
                </a:moveTo>
                <a:lnTo>
                  <a:pt x="6915449" y="0"/>
                </a:lnTo>
                <a:lnTo>
                  <a:pt x="6915449" y="5104858"/>
                </a:lnTo>
                <a:lnTo>
                  <a:pt x="0" y="51048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909300" y="958100"/>
            <a:ext cx="15565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Baseline: Classic RAG Pipeline</a:t>
            </a:r>
            <a:endParaRPr sz="6000"/>
          </a:p>
        </p:txBody>
      </p:sp>
      <p:sp>
        <p:nvSpPr>
          <p:cNvPr id="113" name="Google Shape;113;p16"/>
          <p:cNvSpPr txBox="1"/>
          <p:nvPr/>
        </p:nvSpPr>
        <p:spPr>
          <a:xfrm>
            <a:off x="1028700" y="2655100"/>
            <a:ext cx="15065100" cy="5084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064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Chunking, semantic search (Sentence-BERT + FAISS)</a:t>
            </a:r>
            <a:br>
              <a:rPr lang="en-US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 questions are matched to document chunks using vector embeddings for better semantic relevance.</a:t>
            </a:r>
            <a:b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BERT extracts answer span</a:t>
            </a:r>
            <a:b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pre-trained BERT model selects the most likely answer within the top chunk.</a:t>
            </a:r>
            <a:b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Handles edge cases with fallback logic</a:t>
            </a:r>
            <a:endParaRPr sz="2800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If the model is uncertain, it falls back to keyword search or the first relevant sentence.</a:t>
            </a: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/>
        </p:nvSpPr>
        <p:spPr>
          <a:xfrm>
            <a:off x="492441" y="568135"/>
            <a:ext cx="4482971" cy="369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lt1"/>
                </a:solidFill>
                <a:latin typeface="Zen Dots"/>
                <a:ea typeface="Zen Dots"/>
                <a:cs typeface="Zen Dots"/>
                <a:sym typeface="Zen Dots"/>
              </a:rPr>
              <a:t>Baseline: Classic RAG Pipeline</a:t>
            </a:r>
            <a:endParaRPr sz="6000" dirty="0">
              <a:solidFill>
                <a:srgbClr val="FFFFFF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782" y="370912"/>
            <a:ext cx="9033163" cy="9732113"/>
          </a:xfrm>
          <a:prstGeom prst="rect">
            <a:avLst/>
          </a:prstGeom>
          <a:pattFill prst="pct5">
            <a:fgClr>
              <a:srgbClr val="000000"/>
            </a:fgClr>
            <a:bgClr>
              <a:schemeClr val="bg1"/>
            </a:bgClr>
          </a:pattFill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/>
          <p:nvPr/>
        </p:nvSpPr>
        <p:spPr>
          <a:xfrm rot="8563718">
            <a:off x="-3385979" y="5173184"/>
            <a:ext cx="11999755" cy="7243488"/>
          </a:xfrm>
          <a:custGeom>
            <a:avLst/>
            <a:gdLst/>
            <a:ahLst/>
            <a:cxnLst/>
            <a:rect l="l" t="t" r="r" b="b"/>
            <a:pathLst>
              <a:path w="12011472" h="7250561" extrusionOk="0">
                <a:moveTo>
                  <a:pt x="0" y="0"/>
                </a:moveTo>
                <a:lnTo>
                  <a:pt x="12011472" y="0"/>
                </a:lnTo>
                <a:lnTo>
                  <a:pt x="12011472" y="7250562"/>
                </a:lnTo>
                <a:lnTo>
                  <a:pt x="0" y="72505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8"/>
          <p:cNvSpPr/>
          <p:nvPr/>
        </p:nvSpPr>
        <p:spPr>
          <a:xfrm rot="-1432517">
            <a:off x="9242250" y="-1019201"/>
            <a:ext cx="10900303" cy="6579820"/>
          </a:xfrm>
          <a:custGeom>
            <a:avLst/>
            <a:gdLst/>
            <a:ahLst/>
            <a:cxnLst/>
            <a:rect l="l" t="t" r="r" b="b"/>
            <a:pathLst>
              <a:path w="10893497" h="6575711" extrusionOk="0">
                <a:moveTo>
                  <a:pt x="0" y="0"/>
                </a:moveTo>
                <a:lnTo>
                  <a:pt x="10893497" y="0"/>
                </a:lnTo>
                <a:lnTo>
                  <a:pt x="10893497" y="6575711"/>
                </a:lnTo>
                <a:lnTo>
                  <a:pt x="0" y="657571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70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909300" y="958100"/>
            <a:ext cx="15565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Zen Dots"/>
                <a:ea typeface="Zen Dots"/>
                <a:cs typeface="Zen Dots"/>
                <a:sym typeface="Zen Dots"/>
              </a:rPr>
              <a:t>Baseline: Classic RAG Pipeline</a:t>
            </a:r>
            <a:endParaRPr sz="6000">
              <a:solidFill>
                <a:srgbClr val="FFFFFF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6584250" y="4281600"/>
            <a:ext cx="51195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lt1"/>
                </a:solidFill>
                <a:latin typeface="Zen Dots"/>
                <a:ea typeface="Zen Dots"/>
                <a:cs typeface="Zen Dots"/>
                <a:sym typeface="Zen Dots"/>
              </a:rPr>
              <a:t>Demo</a:t>
            </a:r>
            <a:endParaRPr sz="10000">
              <a:solidFill>
                <a:schemeClr val="lt1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/>
          <p:nvPr/>
        </p:nvSpPr>
        <p:spPr>
          <a:xfrm rot="1193110">
            <a:off x="-613330" y="6771394"/>
            <a:ext cx="6912681" cy="5102816"/>
          </a:xfrm>
          <a:custGeom>
            <a:avLst/>
            <a:gdLst/>
            <a:ahLst/>
            <a:cxnLst/>
            <a:rect l="l" t="t" r="r" b="b"/>
            <a:pathLst>
              <a:path w="6915448" h="5104858" extrusionOk="0">
                <a:moveTo>
                  <a:pt x="0" y="0"/>
                </a:moveTo>
                <a:lnTo>
                  <a:pt x="6915449" y="0"/>
                </a:lnTo>
                <a:lnTo>
                  <a:pt x="6915449" y="5104858"/>
                </a:lnTo>
                <a:lnTo>
                  <a:pt x="0" y="51048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909300" y="958100"/>
            <a:ext cx="15565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Modern Modular RAG Pipeline</a:t>
            </a:r>
            <a:endParaRPr sz="6000"/>
          </a:p>
        </p:txBody>
      </p:sp>
      <p:sp>
        <p:nvSpPr>
          <p:cNvPr id="137" name="Google Shape;137;p19"/>
          <p:cNvSpPr txBox="1"/>
          <p:nvPr/>
        </p:nvSpPr>
        <p:spPr>
          <a:xfrm>
            <a:off x="1028700" y="2655100"/>
            <a:ext cx="15917700" cy="616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06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Semantic chunking, advanced embeddings (FastEmbed, BAAI/bge-base-en-v1.5)</a:t>
            </a:r>
            <a:br>
              <a:rPr lang="en-US" sz="2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Documents are divided into meaningfully related chunks and encoded with state-of-the-art embeddings.</a:t>
            </a:r>
            <a:b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Persistent vector store (ChromaDB)</a:t>
            </a:r>
            <a:b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All content is indexed in a fast, scalable vector database for efficient retrieval.</a:t>
            </a:r>
            <a:b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Modular integration with LLMs (Gemini, Groq)</a:t>
            </a:r>
            <a:endParaRPr sz="2800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pipeline connects to advanced language models for richer, more accurate answers.</a:t>
            </a:r>
            <a:br>
              <a:rPr lang="en-US" sz="22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"/>
              <a:buChar char="●"/>
            </a:pPr>
            <a:r>
              <a:rPr lang="en-US" sz="28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End-to-end workflow: document upload to polished answer</a:t>
            </a:r>
            <a:endParaRPr sz="28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From document ingestion to answer display, the process is fully automated and modular.</a:t>
            </a:r>
            <a:endParaRPr sz="22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/>
        </p:nvSpPr>
        <p:spPr>
          <a:xfrm>
            <a:off x="740013" y="718875"/>
            <a:ext cx="4206000" cy="3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Modern Modular RAG Pipeline</a:t>
            </a:r>
            <a:endParaRPr sz="6000"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5650" y="205475"/>
            <a:ext cx="7849526" cy="9794449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/>
          <p:nvPr/>
        </p:nvSpPr>
        <p:spPr>
          <a:xfrm rot="1478714">
            <a:off x="6629866" y="-1362438"/>
            <a:ext cx="10948701" cy="12314490"/>
          </a:xfrm>
          <a:custGeom>
            <a:avLst/>
            <a:gdLst/>
            <a:ahLst/>
            <a:cxnLst/>
            <a:rect l="l" t="t" r="r" b="b"/>
            <a:pathLst>
              <a:path w="10935552" h="12299701" extrusionOk="0">
                <a:moveTo>
                  <a:pt x="0" y="0"/>
                </a:moveTo>
                <a:lnTo>
                  <a:pt x="10935553" y="0"/>
                </a:lnTo>
                <a:lnTo>
                  <a:pt x="10935553" y="12299701"/>
                </a:lnTo>
                <a:lnTo>
                  <a:pt x="0" y="122997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1"/>
          <p:cNvSpPr/>
          <p:nvPr/>
        </p:nvSpPr>
        <p:spPr>
          <a:xfrm rot="1193110">
            <a:off x="-613330" y="6771394"/>
            <a:ext cx="6912681" cy="5102816"/>
          </a:xfrm>
          <a:custGeom>
            <a:avLst/>
            <a:gdLst/>
            <a:ahLst/>
            <a:cxnLst/>
            <a:rect l="l" t="t" r="r" b="b"/>
            <a:pathLst>
              <a:path w="6915448" h="5104858" extrusionOk="0">
                <a:moveTo>
                  <a:pt x="0" y="0"/>
                </a:moveTo>
                <a:lnTo>
                  <a:pt x="6915449" y="0"/>
                </a:lnTo>
                <a:lnTo>
                  <a:pt x="6915449" y="5104858"/>
                </a:lnTo>
                <a:lnTo>
                  <a:pt x="0" y="51048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1"/>
          <p:cNvSpPr txBox="1"/>
          <p:nvPr/>
        </p:nvSpPr>
        <p:spPr>
          <a:xfrm>
            <a:off x="6699750" y="4373850"/>
            <a:ext cx="4575600" cy="15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Demo</a:t>
            </a:r>
            <a:endParaRPr sz="10000"/>
          </a:p>
        </p:txBody>
      </p:sp>
      <p:sp>
        <p:nvSpPr>
          <p:cNvPr id="153" name="Google Shape;153;p21"/>
          <p:cNvSpPr txBox="1"/>
          <p:nvPr/>
        </p:nvSpPr>
        <p:spPr>
          <a:xfrm>
            <a:off x="1028700" y="2655100"/>
            <a:ext cx="15917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4" name="Google Shape;154;p21"/>
          <p:cNvSpPr txBox="1"/>
          <p:nvPr/>
        </p:nvSpPr>
        <p:spPr>
          <a:xfrm>
            <a:off x="909300" y="958100"/>
            <a:ext cx="15565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Modern Modular RAG Pipeline</a:t>
            </a:r>
            <a:endParaRPr sz="6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535</Words>
  <Application>Microsoft Office PowerPoint</Application>
  <PresentationFormat>Custom</PresentationFormat>
  <Paragraphs>48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Poppins</vt:lpstr>
      <vt:lpstr>Arial</vt:lpstr>
      <vt:lpstr>Calibri</vt:lpstr>
      <vt:lpstr>Zen Dots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Jaykumar Chaudhary</cp:lastModifiedBy>
  <cp:revision>21</cp:revision>
  <dcterms:modified xsi:type="dcterms:W3CDTF">2025-07-18T11:34:00Z</dcterms:modified>
</cp:coreProperties>
</file>